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Fraunces Extra Bold"/>
      <p:regular r:id="rId18"/>
    </p:embeddedFont>
    <p:embeddedFont>
      <p:font typeface="Fraunces Extra Bold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10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Fish Species Classification using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image recognition for underwater ecosystem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Bridging computer vision and marine science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9215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67626"/>
            <a:ext cx="22898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Amal Prasad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87830" y="4087773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Accurate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19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Successfully built CNN-based fish classifier with 99% accuracy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089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Web Application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580209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interactive Streamlit interface with cloud-based model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50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Learning Outcomes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576173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Gained expertise in creating interactive AI applications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E8F3E8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Created By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-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Amal Prasad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model classifies 9 diverse fish species. The dataset includes Black Sea Sprat, Gilt Head Bream, Horse Mackerel, Red Mullet, Red Sea Bream, Sea Bass, Shrimp, Striped Red Mullet, and Trout.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Deep Learning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4384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Multi-layer Feature Extraction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Captures hierarchical patterns from simple to complex features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4025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Robust Pattern Recognition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distinct fish characteristics despite variable conditions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 Learning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Continuously improves through backpropagation and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6808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Training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4714"/>
            <a:ext cx="2935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Preparation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Training, testing and validation datasets carefully balanced for accuracy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7752"/>
            <a:ext cx="3039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Augmentation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Enhanced dataset diversity through rotation, color variation, brightness adjustments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120071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Fine-tuning parameters to maximize classification accuracy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547211"/>
            <a:ext cx="6350913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Pre-Trained Models Used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500902"/>
            <a:ext cx="496610" cy="4966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90531" y="1466136"/>
            <a:ext cx="169056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VGG16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90531" y="1895713"/>
            <a:ext cx="1690568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CNN with 16 layers known for simplicity and effectiveness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113" y="1500902"/>
            <a:ext cx="496610" cy="4966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74319" y="1466136"/>
            <a:ext cx="169056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ResNet152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074319" y="1895713"/>
            <a:ext cx="1690568" cy="2225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Extremely deep network with residual connections to prevent vanishing gradients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901" y="1500902"/>
            <a:ext cx="496610" cy="4966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8107" y="1466136"/>
            <a:ext cx="1690568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ConvNext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758107" y="1895713"/>
            <a:ext cx="1690568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Modern architecture combining CNN strengths with transformer innovations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4751784"/>
            <a:ext cx="496610" cy="49661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90531" y="4717018"/>
            <a:ext cx="1690568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EfficientNetV2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390531" y="5456992"/>
            <a:ext cx="1690568" cy="1589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for both accuracy and computational efficiency</a:t>
            </a:r>
            <a:endParaRPr lang="en-US" sz="15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113" y="4751784"/>
            <a:ext cx="496610" cy="49661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074319" y="4717018"/>
            <a:ext cx="1690568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ViT Visual Transformer</a:t>
            </a:r>
            <a:endParaRPr lang="en-US" sz="1950" dirty="0"/>
          </a:p>
        </p:txBody>
      </p:sp>
      <p:sp>
        <p:nvSpPr>
          <p:cNvPr id="18" name="Text 10"/>
          <p:cNvSpPr/>
          <p:nvPr/>
        </p:nvSpPr>
        <p:spPr>
          <a:xfrm>
            <a:off x="4074319" y="5456992"/>
            <a:ext cx="1690568" cy="2225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Applies transformer architecture directly to image patches for powerful global context learning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4391025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Comparative Analysis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ConvNext achieved highest accuracy at 95%. EfficientNetV2 offered best balance between performance and training time.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7490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Used for Prediction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Hierarchical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ConvNext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combines traditional convolutional layers with modern architectural innovations from transformer models.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740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Specialized in capturing fine details crucial for distinguishing similar fish species.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36862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structure enables fast inference while maintaining high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Streamlit Web Application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691646"/>
            <a:ext cx="2946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Classification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9 different fish species from uploaded images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Cloud-Based Model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Uses ConvNeXt deep learning model hosted on Google Drive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Works seamlessly on desktop and mobile devices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97504"/>
            <a:ext cx="3150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Accessibility Features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feedback and optional sound effects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116" y="432316"/>
            <a:ext cx="3922871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Technology Stack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646" y="1236345"/>
            <a:ext cx="956905" cy="90368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68" y="1662351"/>
            <a:ext cx="220623" cy="2757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67357" y="1393150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Model Deployment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4567357" y="1732240"/>
            <a:ext cx="257460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Serving the trained model to users</a:t>
            </a:r>
            <a:endParaRPr lang="en-US" sz="1200" dirty="0"/>
          </a:p>
        </p:txBody>
      </p:sp>
      <p:sp>
        <p:nvSpPr>
          <p:cNvPr id="7" name="Shape 3"/>
          <p:cNvSpPr/>
          <p:nvPr/>
        </p:nvSpPr>
        <p:spPr>
          <a:xfrm>
            <a:off x="4449723" y="2150031"/>
            <a:ext cx="9592389" cy="11430"/>
          </a:xfrm>
          <a:prstGeom prst="roundRect">
            <a:avLst>
              <a:gd name="adj" fmla="val 1235576"/>
            </a:avLst>
          </a:prstGeom>
          <a:solidFill>
            <a:srgbClr val="CED9CE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4" y="2179201"/>
            <a:ext cx="1913811" cy="90368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68" y="2493169"/>
            <a:ext cx="220623" cy="27574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45750" y="2336006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GitHub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5045750" y="2675096"/>
            <a:ext cx="248102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Version control and collaboration</a:t>
            </a:r>
            <a:endParaRPr lang="en-US" sz="1200" dirty="0"/>
          </a:p>
        </p:txBody>
      </p:sp>
      <p:sp>
        <p:nvSpPr>
          <p:cNvPr id="12" name="Shape 6"/>
          <p:cNvSpPr/>
          <p:nvPr/>
        </p:nvSpPr>
        <p:spPr>
          <a:xfrm>
            <a:off x="4928116" y="3092887"/>
            <a:ext cx="9113996" cy="11430"/>
          </a:xfrm>
          <a:prstGeom prst="roundRect">
            <a:avLst>
              <a:gd name="adj" fmla="val 1235576"/>
            </a:avLst>
          </a:prstGeom>
          <a:solidFill>
            <a:srgbClr val="CED9CE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741" y="3122057"/>
            <a:ext cx="2870716" cy="90368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787" y="3436025"/>
            <a:ext cx="220623" cy="27574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524262" y="3278862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Cloud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5524262" y="3617952"/>
            <a:ext cx="256758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Scalable infrastructure for hosting</a:t>
            </a:r>
            <a:endParaRPr lang="en-US" sz="1200" dirty="0"/>
          </a:p>
        </p:txBody>
      </p:sp>
      <p:sp>
        <p:nvSpPr>
          <p:cNvPr id="17" name="Shape 9"/>
          <p:cNvSpPr/>
          <p:nvPr/>
        </p:nvSpPr>
        <p:spPr>
          <a:xfrm>
            <a:off x="5406628" y="4035743"/>
            <a:ext cx="8635484" cy="11430"/>
          </a:xfrm>
          <a:prstGeom prst="roundRect">
            <a:avLst>
              <a:gd name="adj" fmla="val 1235576"/>
            </a:avLst>
          </a:prstGeom>
          <a:solidFill>
            <a:srgbClr val="CED9CE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228" y="4064913"/>
            <a:ext cx="3827621" cy="903684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1668" y="4378881"/>
            <a:ext cx="220623" cy="27574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002655" y="4221718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Transfer Learning</a:t>
            </a:r>
            <a:endParaRPr lang="en-US" sz="1500" dirty="0"/>
          </a:p>
        </p:txBody>
      </p:sp>
      <p:sp>
        <p:nvSpPr>
          <p:cNvPr id="21" name="Text 11"/>
          <p:cNvSpPr/>
          <p:nvPr/>
        </p:nvSpPr>
        <p:spPr>
          <a:xfrm>
            <a:off x="6002655" y="4560808"/>
            <a:ext cx="230195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pre-trained models</a:t>
            </a:r>
            <a:endParaRPr lang="en-US" sz="1200" dirty="0"/>
          </a:p>
        </p:txBody>
      </p:sp>
      <p:sp>
        <p:nvSpPr>
          <p:cNvPr id="22" name="Shape 12"/>
          <p:cNvSpPr/>
          <p:nvPr/>
        </p:nvSpPr>
        <p:spPr>
          <a:xfrm>
            <a:off x="5885021" y="4978598"/>
            <a:ext cx="8157091" cy="11430"/>
          </a:xfrm>
          <a:prstGeom prst="roundRect">
            <a:avLst>
              <a:gd name="adj" fmla="val 1235576"/>
            </a:avLst>
          </a:prstGeom>
          <a:solidFill>
            <a:srgbClr val="CED9CE"/>
          </a:solidFill>
          <a:ln/>
        </p:spPr>
      </p:sp>
      <p:pic>
        <p:nvPicPr>
          <p:cNvPr id="2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9835" y="5007769"/>
            <a:ext cx="4784527" cy="903684"/>
          </a:xfrm>
          <a:prstGeom prst="rect">
            <a:avLst/>
          </a:prstGeom>
        </p:spPr>
      </p:pic>
      <p:pic>
        <p:nvPicPr>
          <p:cNvPr id="2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1668" y="5321737"/>
            <a:ext cx="220623" cy="275749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6481167" y="5164574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Streamlit</a:t>
            </a:r>
            <a:endParaRPr lang="en-US" sz="1500" dirty="0"/>
          </a:p>
        </p:txBody>
      </p:sp>
      <p:sp>
        <p:nvSpPr>
          <p:cNvPr id="26" name="Text 14"/>
          <p:cNvSpPr/>
          <p:nvPr/>
        </p:nvSpPr>
        <p:spPr>
          <a:xfrm>
            <a:off x="6481167" y="5503664"/>
            <a:ext cx="207216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 application framework</a:t>
            </a:r>
            <a:endParaRPr lang="en-US" sz="1200" dirty="0"/>
          </a:p>
        </p:txBody>
      </p:sp>
      <p:sp>
        <p:nvSpPr>
          <p:cNvPr id="27" name="Shape 15"/>
          <p:cNvSpPr/>
          <p:nvPr/>
        </p:nvSpPr>
        <p:spPr>
          <a:xfrm>
            <a:off x="6363533" y="5921454"/>
            <a:ext cx="7678579" cy="11430"/>
          </a:xfrm>
          <a:prstGeom prst="roundRect">
            <a:avLst>
              <a:gd name="adj" fmla="val 1235576"/>
            </a:avLst>
          </a:prstGeom>
          <a:solidFill>
            <a:srgbClr val="CED9CE"/>
          </a:solidFill>
          <a:ln/>
        </p:spPr>
      </p:sp>
      <p:pic>
        <p:nvPicPr>
          <p:cNvPr id="2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323" y="5950625"/>
            <a:ext cx="5741432" cy="903684"/>
          </a:xfrm>
          <a:prstGeom prst="rect">
            <a:avLst/>
          </a:prstGeom>
        </p:spPr>
      </p:pic>
      <p:pic>
        <p:nvPicPr>
          <p:cNvPr id="2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1668" y="6264593"/>
            <a:ext cx="220623" cy="275749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6959560" y="6107430"/>
            <a:ext cx="190154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PyTorch</a:t>
            </a:r>
            <a:endParaRPr lang="en-US" sz="1500" dirty="0"/>
          </a:p>
        </p:txBody>
      </p:sp>
      <p:sp>
        <p:nvSpPr>
          <p:cNvPr id="31" name="Text 17"/>
          <p:cNvSpPr/>
          <p:nvPr/>
        </p:nvSpPr>
        <p:spPr>
          <a:xfrm>
            <a:off x="6959560" y="6446520"/>
            <a:ext cx="190154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learning framework</a:t>
            </a:r>
            <a:endParaRPr lang="en-US" sz="1200" dirty="0"/>
          </a:p>
        </p:txBody>
      </p:sp>
      <p:sp>
        <p:nvSpPr>
          <p:cNvPr id="32" name="Shape 18"/>
          <p:cNvSpPr/>
          <p:nvPr/>
        </p:nvSpPr>
        <p:spPr>
          <a:xfrm>
            <a:off x="6841927" y="6864310"/>
            <a:ext cx="7200186" cy="11430"/>
          </a:xfrm>
          <a:prstGeom prst="roundRect">
            <a:avLst>
              <a:gd name="adj" fmla="val 1235576"/>
            </a:avLst>
          </a:prstGeom>
          <a:solidFill>
            <a:srgbClr val="CED9CE"/>
          </a:solidFill>
          <a:ln/>
        </p:spPr>
      </p:sp>
      <p:pic>
        <p:nvPicPr>
          <p:cNvPr id="33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2930" y="6893481"/>
            <a:ext cx="6698337" cy="903684"/>
          </a:xfrm>
          <a:prstGeom prst="rect">
            <a:avLst/>
          </a:prstGeom>
        </p:spPr>
      </p:pic>
      <p:sp>
        <p:nvSpPr>
          <p:cNvPr id="34" name="Text 19"/>
          <p:cNvSpPr/>
          <p:nvPr/>
        </p:nvSpPr>
        <p:spPr>
          <a:xfrm>
            <a:off x="3821668" y="7207448"/>
            <a:ext cx="220623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</a:t>
            </a:r>
            <a:endParaRPr lang="en-US" sz="1700" dirty="0"/>
          </a:p>
        </p:txBody>
      </p:sp>
      <p:sp>
        <p:nvSpPr>
          <p:cNvPr id="35" name="Text 20"/>
          <p:cNvSpPr/>
          <p:nvPr/>
        </p:nvSpPr>
        <p:spPr>
          <a:xfrm>
            <a:off x="7438073" y="7050286"/>
            <a:ext cx="1961436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</a:t>
            </a:r>
            <a:endParaRPr lang="en-US" sz="1500" dirty="0"/>
          </a:p>
        </p:txBody>
      </p:sp>
      <p:sp>
        <p:nvSpPr>
          <p:cNvPr id="36" name="Text 21"/>
          <p:cNvSpPr/>
          <p:nvPr/>
        </p:nvSpPr>
        <p:spPr>
          <a:xfrm>
            <a:off x="7438073" y="7389376"/>
            <a:ext cx="213729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programming language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2025-03-28T17:24:36Z</dcterms:created>
  <dcterms:modified xsi:type="dcterms:W3CDTF">2025-03-28T17:24:36Z</dcterms:modified>
</cp:coreProperties>
</file>